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65" r:id="rId2"/>
    <p:sldId id="303" r:id="rId3"/>
    <p:sldId id="328" r:id="rId4"/>
    <p:sldId id="345" r:id="rId5"/>
    <p:sldId id="346" r:id="rId6"/>
    <p:sldId id="258" r:id="rId7"/>
    <p:sldId id="337" r:id="rId8"/>
    <p:sldId id="338" r:id="rId9"/>
    <p:sldId id="339" r:id="rId10"/>
    <p:sldId id="340" r:id="rId11"/>
    <p:sldId id="266" r:id="rId12"/>
    <p:sldId id="342" r:id="rId13"/>
    <p:sldId id="333" r:id="rId14"/>
    <p:sldId id="316" r:id="rId15"/>
    <p:sldId id="329" r:id="rId16"/>
    <p:sldId id="324" r:id="rId17"/>
    <p:sldId id="343" r:id="rId18"/>
  </p:sldIdLst>
  <p:sldSz cx="12192000" cy="6858000"/>
  <p:notesSz cx="6950075" cy="92360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ibre Franklin" pitchFamily="2" charset="77"/>
      <p:regular r:id="rId24"/>
      <p:bold r:id="rId25"/>
      <p:italic r:id="rId26"/>
      <p:boldItalic r:id="rId27"/>
    </p:embeddedFont>
    <p:embeddedFont>
      <p:font typeface="Libre Franklin Medium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iPDTOovfy8Ab+yOAnvwzhQrfr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20"/>
    <p:restoredTop sz="94696"/>
  </p:normalViewPr>
  <p:slideViewPr>
    <p:cSldViewPr snapToGrid="0">
      <p:cViewPr varScale="1">
        <p:scale>
          <a:sx n="96" d="100"/>
          <a:sy n="96" d="100"/>
        </p:scale>
        <p:origin x="176" y="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72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Erlean, Jim" userId="63c13692-be6c-4fcd-95ba-42b870c99ce9" providerId="ADAL" clId="{E67459FE-8AC3-4A5B-8F6E-006A6FEAD576}"/>
    <pc:docChg chg="modSld">
      <pc:chgData name="McErlean, Jim" userId="63c13692-be6c-4fcd-95ba-42b870c99ce9" providerId="ADAL" clId="{E67459FE-8AC3-4A5B-8F6E-006A6FEAD576}" dt="2023-03-08T18:17:58.611" v="0" actId="20577"/>
      <pc:docMkLst>
        <pc:docMk/>
      </pc:docMkLst>
      <pc:sldChg chg="modSp mod">
        <pc:chgData name="McErlean, Jim" userId="63c13692-be6c-4fcd-95ba-42b870c99ce9" providerId="ADAL" clId="{E67459FE-8AC3-4A5B-8F6E-006A6FEAD576}" dt="2023-03-08T18:17:58.611" v="0" actId="20577"/>
        <pc:sldMkLst>
          <pc:docMk/>
          <pc:sldMk cId="3616158849" sldId="303"/>
        </pc:sldMkLst>
        <pc:spChg chg="mod">
          <ac:chgData name="McErlean, Jim" userId="63c13692-be6c-4fcd-95ba-42b870c99ce9" providerId="ADAL" clId="{E67459FE-8AC3-4A5B-8F6E-006A6FEAD576}" dt="2023-03-08T18:17:58.611" v="0" actId="20577"/>
          <ac:spMkLst>
            <pc:docMk/>
            <pc:sldMk cId="3616158849" sldId="303"/>
            <ac:spMk id="3" creationId="{6C7156B9-51F7-490A-8E8D-00CD139C78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6768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1E28B-EA33-3B4E-B5BE-A76A6BDB08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1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89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302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57"/>
            <a:ext cx="12188951" cy="68562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953744" y="4212752"/>
            <a:ext cx="3438347" cy="111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Medium"/>
              <a:buNone/>
              <a:defRPr sz="2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ftr" idx="11"/>
          </p:nvPr>
        </p:nvSpPr>
        <p:spPr>
          <a:xfrm>
            <a:off x="953744" y="6381547"/>
            <a:ext cx="6844162" cy="45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" name="Google Shape;18;p7" descr="Text&#10;&#10;Description automatically generated with medium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871" y="1092086"/>
            <a:ext cx="3301752" cy="165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01750-3CB2-4020-AFFA-42591B7C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2"/>
            <a:ext cx="9941706" cy="125721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EDFB6-AB49-404B-9EE3-7D82CA094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53"/>
            <a:ext cx="9926939" cy="4318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5EF0B-F0EE-4229-A487-4BD8C392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6871" y="6314048"/>
            <a:ext cx="6172776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Confidential - Not to be reproduced.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B1C2B7C-E654-5320-CB37-DCECF2DB37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9222" y="6031608"/>
            <a:ext cx="2799965" cy="82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bre Franklin Medium"/>
              <a:buNone/>
              <a:defRPr sz="33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909B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839788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jmcerlean@cannasur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1EF40-AD7E-4BC2-8452-28035938B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9290" y="6381547"/>
            <a:ext cx="6941838" cy="45322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Confidential - Not to be reproduced without the express written consent of </a:t>
            </a:r>
            <a:r>
              <a:rPr lang="en-US" dirty="0" err="1"/>
              <a:t>Cannasure</a:t>
            </a:r>
            <a:r>
              <a:rPr lang="en-US" dirty="0"/>
              <a:t> Insurance Services, LLC</a:t>
            </a:r>
          </a:p>
        </p:txBody>
      </p:sp>
      <p:sp>
        <p:nvSpPr>
          <p:cNvPr id="7" name="Google Shape;45;p1">
            <a:extLst>
              <a:ext uri="{FF2B5EF4-FFF2-40B4-BE49-F238E27FC236}">
                <a16:creationId xmlns:a16="http://schemas.microsoft.com/office/drawing/2014/main" id="{2749DDB0-B4AE-C74B-92CA-50194C6497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89289" y="4021584"/>
            <a:ext cx="8195052" cy="83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bre Franklin Medium"/>
              <a:buNone/>
            </a:pPr>
            <a:r>
              <a:rPr lang="en-US" dirty="0">
                <a:solidFill>
                  <a:schemeClr val="accent1"/>
                </a:solidFill>
              </a:rPr>
              <a:t>March Webinar on Extremely Exciting Topics</a:t>
            </a:r>
            <a:endParaRPr dirty="0"/>
          </a:p>
        </p:txBody>
      </p:sp>
      <p:sp>
        <p:nvSpPr>
          <p:cNvPr id="8" name="Google Shape;46;p1">
            <a:extLst>
              <a:ext uri="{FF2B5EF4-FFF2-40B4-BE49-F238E27FC236}">
                <a16:creationId xmlns:a16="http://schemas.microsoft.com/office/drawing/2014/main" id="{8D01FEE0-2B73-F543-ABA9-2847B19A00AF}"/>
              </a:ext>
            </a:extLst>
          </p:cNvPr>
          <p:cNvSpPr txBox="1">
            <a:spLocks/>
          </p:cNvSpPr>
          <p:nvPr/>
        </p:nvSpPr>
        <p:spPr>
          <a:xfrm>
            <a:off x="989289" y="5098961"/>
            <a:ext cx="8469504" cy="132546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20000"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</a:pPr>
            <a:r>
              <a:rPr lang="en-US" sz="2300" dirty="0">
                <a:solidFill>
                  <a:srgbClr val="FFFFFF"/>
                </a:solidFill>
              </a:rPr>
              <a:t>Jim McErlean – Business Development Director, </a:t>
            </a:r>
            <a:r>
              <a:rPr lang="en-US" sz="2300" dirty="0" err="1">
                <a:solidFill>
                  <a:srgbClr val="FFFFFF"/>
                </a:solidFill>
              </a:rPr>
              <a:t>Cannasure</a:t>
            </a:r>
            <a:endParaRPr lang="en-US" sz="23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chemeClr val="bg1"/>
                </a:solidFill>
              </a:rPr>
              <a:t>Stuart Worthington – Vice President, Director of Marketing, Benchmark Insurance</a:t>
            </a:r>
            <a:endParaRPr lang="en-US" sz="23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300" dirty="0">
                <a:solidFill>
                  <a:srgbClr val="FFFFFF"/>
                </a:solidFill>
              </a:rPr>
              <a:t>March 8, 2023</a:t>
            </a:r>
          </a:p>
          <a:p>
            <a:pPr marL="0" indent="0">
              <a:buNone/>
            </a:pPr>
            <a:endParaRPr lang="en-US" sz="23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ts val="1400"/>
              <a:buFont typeface="Arial"/>
              <a:buNone/>
            </a:pP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5C00D49-6756-C49F-E461-258C9CAC9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778" y="1000915"/>
            <a:ext cx="2641643" cy="1489886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low confidence">
            <a:extLst>
              <a:ext uri="{FF2B5EF4-FFF2-40B4-BE49-F238E27FC236}">
                <a16:creationId xmlns:a16="http://schemas.microsoft.com/office/drawing/2014/main" id="{6879EE2C-3FE0-4A56-E5EF-9F8FFD453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702" y="1160403"/>
            <a:ext cx="4301508" cy="8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09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CE85-3A5C-40D1-93EF-3EF61D244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Theft &amp; Protective Safeguard(s)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CEDE0-52B7-48E7-B075-D435A34AA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US" dirty="0"/>
              <a:t>Claim:</a:t>
            </a:r>
          </a:p>
          <a:p>
            <a:r>
              <a:rPr lang="en-US" dirty="0"/>
              <a:t>After-hours break in at dispensary</a:t>
            </a:r>
          </a:p>
          <a:p>
            <a:r>
              <a:rPr lang="en-US" dirty="0"/>
              <a:t>Theft of product from multiple locations</a:t>
            </a:r>
          </a:p>
          <a:p>
            <a:r>
              <a:rPr lang="en-US" dirty="0"/>
              <a:t>Policy details and coverages?</a:t>
            </a:r>
          </a:p>
          <a:p>
            <a:r>
              <a:rPr lang="en-US" dirty="0"/>
              <a:t>Coverage issues? – </a:t>
            </a:r>
            <a:r>
              <a:rPr lang="en-US" b="1" dirty="0"/>
              <a:t>“Safe Warranty”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Outcome: partial acceptance of coverage, product not in an approved 	safe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76B9EDF-18E5-9D87-24E1-4DDB7A430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EAB95F4-98F2-1A4C-3D65-F4F81E778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3325C-DD5E-DE80-CDF6-D8D9477AA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Photo of locked display case</a:t>
            </a:r>
          </a:p>
        </p:txBody>
      </p:sp>
      <p:pic>
        <p:nvPicPr>
          <p:cNvPr id="4" name="Content Placeholder 3" descr="A picture containing text, indoor, wall, open&#10;&#10;Description automatically generated">
            <a:extLst>
              <a:ext uri="{FF2B5EF4-FFF2-40B4-BE49-F238E27FC236}">
                <a16:creationId xmlns:a16="http://schemas.microsoft.com/office/drawing/2014/main" id="{9AF3F5AB-A9FA-4BA9-A403-D5BEEB0B8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51" y="1758513"/>
            <a:ext cx="2950059" cy="4351338"/>
          </a:xfrm>
          <a:prstGeom prst="rect">
            <a:avLst/>
          </a:prstGeom>
        </p:spPr>
      </p:pic>
      <p:pic>
        <p:nvPicPr>
          <p:cNvPr id="5" name="Picture 4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7C1DC1E4-7B28-44EE-8488-5D3FA929C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10" y="1758513"/>
            <a:ext cx="4348043" cy="3636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4EE224-A3FC-B1C2-D33B-04A453927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397" y="1690688"/>
            <a:ext cx="2804403" cy="3651821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849DCFD-910B-5AAA-C301-51DFA0A7A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A64D080-04FA-6702-39D3-9CADA321D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3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E311A-E097-EC47-C7B5-E7E4ACC43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2800" dirty="0"/>
              <a:t>Safe Warranty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4534D1A-C565-EACC-F3A6-A533F06D06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2045" y="2513741"/>
            <a:ext cx="9467909" cy="297510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875D474-7D75-65D1-1BAB-F7B9240F2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CF39BB5-A344-9967-E1D9-483A9659E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316A-0FD5-4F20-AE44-0B57FAD7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Safeguards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156B9-51F7-490A-8E8D-00CD139C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52"/>
            <a:ext cx="10648950" cy="4612147"/>
          </a:xfrm>
        </p:spPr>
        <p:txBody>
          <a:bodyPr>
            <a:normAutofit lnSpcReduction="10000"/>
          </a:bodyPr>
          <a:lstStyle/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Warranties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vs Insurance Program Requirement</a:t>
            </a:r>
          </a:p>
          <a:p>
            <a:pPr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Common Protective Safeguards and Warrants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Fire Sprinkler Protected Buildings</a:t>
            </a:r>
            <a:endParaRPr lang="en-US" sz="2500" dirty="0"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Fire Extinguisher Servicing for cooking exposures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Armed Guard and Contractor Risk Transfer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Active Central Station Burglar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effectLst/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</a:t>
            </a:r>
            <a:r>
              <a:rPr lang="en-US" sz="2500" dirty="0"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Industry Material</a:t>
            </a:r>
          </a:p>
          <a:p>
            <a:pPr marL="43815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Libre Franklin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Loss Control and Mitigation</a:t>
            </a:r>
          </a:p>
          <a:p>
            <a:pPr marL="8001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2500" b="1" dirty="0">
              <a:effectLst/>
              <a:latin typeface="Libre Franklin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dirty="0"/>
          </a:p>
          <a:p>
            <a:endParaRPr lang="en-US" sz="2800" b="1" dirty="0"/>
          </a:p>
          <a:p>
            <a:endParaRPr lang="en-US" sz="2800" b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C6AE590-43AC-3A18-FC19-1361CAE82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1105AC8-F749-B486-2445-17860E5A6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00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316A-0FD5-4F20-AE44-0B57FAD7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Lamp Failures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156B9-51F7-490A-8E8D-00CD139C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52"/>
            <a:ext cx="10648950" cy="4612147"/>
          </a:xfrm>
        </p:spPr>
        <p:txBody>
          <a:bodyPr>
            <a:normAutofit lnSpcReduction="10000"/>
          </a:bodyPr>
          <a:lstStyle/>
          <a:p>
            <a:pPr indent="-457200">
              <a:buFont typeface="Arial" panose="020B0604020202020204" pitchFamily="34" charset="0"/>
              <a:buChar char="•"/>
            </a:pPr>
            <a:r>
              <a:rPr lang="en-US" sz="2800" b="1" dirty="0"/>
              <a:t>Perils vs Hazards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b="1" dirty="0"/>
              <a:t>Fire – the original peril</a:t>
            </a:r>
          </a:p>
          <a:p>
            <a:pPr indent="-457200">
              <a:buFont typeface="Arial" panose="020B0604020202020204" pitchFamily="34" charset="0"/>
              <a:buChar char="•"/>
            </a:pPr>
            <a:r>
              <a:rPr lang="en-US" sz="2800" b="1" dirty="0"/>
              <a:t>Underwriting concerns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200" dirty="0"/>
              <a:t>High-Intensity Discharge vs Light Emitting Diode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200" dirty="0"/>
              <a:t>HIDs: Metal Halide and High-Pressure Sodium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200" dirty="0"/>
              <a:t>So many bulbs, so little time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200" dirty="0"/>
              <a:t>Risk </a:t>
            </a:r>
            <a:r>
              <a:rPr lang="en-US" sz="2200" dirty="0" err="1"/>
              <a:t>mgmt</a:t>
            </a:r>
            <a:r>
              <a:rPr lang="en-US" sz="2200" dirty="0"/>
              <a:t> culture, maintenance and replacement intervals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200" dirty="0"/>
              <a:t>Sprinkler systems and other safeguards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200" dirty="0"/>
              <a:t>The living plants under the lights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200" dirty="0"/>
              <a:t>Limit adequacy and coinsurance penalties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2200" dirty="0"/>
              <a:t>Supplemental applications</a:t>
            </a:r>
            <a:endParaRPr lang="en-US" sz="2500" dirty="0"/>
          </a:p>
          <a:p>
            <a:pPr lvl="1" indent="-457200">
              <a:buFont typeface="Wingdings" panose="05000000000000000000" pitchFamily="2" charset="2"/>
              <a:buChar char="Ø"/>
            </a:pPr>
            <a:endParaRPr lang="en-US" sz="2500" b="1" i="1" dirty="0"/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F1CC731-DCB8-8F0B-672C-3DB04DC2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8B57D74-3213-D2EE-F04B-0C6A9462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02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8804-10B4-54D5-BFCA-573BB635E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– Grow Lamp Failures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ADFD-A4EE-CE9F-7A66-BAED0EBF0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US" dirty="0"/>
              <a:t>Claim example: 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US" dirty="0"/>
              <a:t>	</a:t>
            </a:r>
            <a:r>
              <a:rPr lang="en-US" b="1" i="1" dirty="0"/>
              <a:t>Fire at indoor cultivation facility caused by explosive failure of metal 	halide grow lamp</a:t>
            </a:r>
          </a:p>
          <a:p>
            <a:pPr marL="95250" indent="0">
              <a:buNone/>
            </a:pPr>
            <a:endParaRPr lang="en-US" i="1" dirty="0"/>
          </a:p>
          <a:p>
            <a:pPr marL="95250" indent="0">
              <a:buNone/>
            </a:pPr>
            <a:r>
              <a:rPr lang="en-US" i="1" dirty="0"/>
              <a:t>	Outcomes</a:t>
            </a:r>
            <a:r>
              <a:rPr lang="en-US" dirty="0"/>
              <a:t>: 1) Claim paid;  2) Experience with these types of lighting 	fixtures has led to the use of separate Lighting supplement to learn 	more about lighting systems for coverage concerns</a:t>
            </a:r>
            <a:endParaRPr lang="en-US" i="1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68CED0-59B0-FEB4-71CE-201E95B4F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D231094-BD43-6A05-FB25-F21B31A23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8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ctrTitle"/>
          </p:nvPr>
        </p:nvSpPr>
        <p:spPr>
          <a:xfrm>
            <a:off x="953743" y="4212752"/>
            <a:ext cx="8409197" cy="111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Libre Franklin Medium"/>
              <a:buNone/>
            </a:pPr>
            <a:r>
              <a:rPr lang="en-US" dirty="0">
                <a:solidFill>
                  <a:schemeClr val="accent1"/>
                </a:solidFill>
              </a:rPr>
              <a:t>Benchmark Work Comp:  a discussion w/ Stuart Worthington </a:t>
            </a:r>
            <a:endParaRPr sz="2400" dirty="0"/>
          </a:p>
        </p:txBody>
      </p:sp>
      <p:sp>
        <p:nvSpPr>
          <p:cNvPr id="53" name="Google Shape;53;p3"/>
          <p:cNvSpPr txBox="1">
            <a:spLocks noGrp="1"/>
          </p:cNvSpPr>
          <p:nvPr>
            <p:ph type="ftr" idx="11"/>
          </p:nvPr>
        </p:nvSpPr>
        <p:spPr>
          <a:xfrm>
            <a:off x="953744" y="6381547"/>
            <a:ext cx="6844162" cy="45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Confidential - Not to be reproduced.</a:t>
            </a:r>
            <a:endParaRPr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0B00441-310C-60ED-619D-6CDD888FE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825" y="1155362"/>
            <a:ext cx="2641643" cy="1489886"/>
          </a:xfrm>
          <a:prstGeom prst="rect">
            <a:avLst/>
          </a:prstGeom>
        </p:spPr>
      </p:pic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A07D4458-0F2C-3A83-B971-4606E6834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909" y="1155362"/>
            <a:ext cx="4647620" cy="9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57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0" algn="ctr">
              <a:buNone/>
            </a:pPr>
            <a:r>
              <a:rPr lang="en-US" b="1" dirty="0"/>
              <a:t>SLIDES WILL BE SENT OUT SHORTLY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u="sng" dirty="0"/>
              <a:t>Jim McErlean, Business Development Manager</a:t>
            </a:r>
          </a:p>
          <a:p>
            <a:pPr lvl="1"/>
            <a:r>
              <a:rPr lang="en-US" dirty="0"/>
              <a:t>(602) 363-6652</a:t>
            </a:r>
          </a:p>
          <a:p>
            <a:pPr lvl="1"/>
            <a:r>
              <a:rPr lang="en-US" dirty="0">
                <a:hlinkClick r:id="rId2"/>
              </a:rPr>
              <a:t>jmcerlean@cannasure.com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Confidential - Not to be reproduced without the express written consent of Cannasure Insurance Services, LLC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686F6EC-D3DE-530E-4F38-A1AC2325F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EE6E429-B6EB-98F5-E63E-C38A22427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4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1316A-0FD5-4F20-AE44-0B57FAD7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156B9-51F7-490A-8E8D-00CD139C7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8452"/>
            <a:ext cx="10648950" cy="46121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/>
              <a:t>11:00-11:05</a:t>
            </a:r>
          </a:p>
          <a:p>
            <a:pPr marL="0" indent="0">
              <a:buNone/>
            </a:pPr>
            <a:r>
              <a:rPr lang="en-US" sz="2800" dirty="0"/>
              <a:t>Welcome + Introductions</a:t>
            </a:r>
          </a:p>
          <a:p>
            <a:pPr marL="0" indent="0">
              <a:buNone/>
            </a:pPr>
            <a:br>
              <a:rPr lang="en-US" sz="2800" dirty="0"/>
            </a:br>
            <a:r>
              <a:rPr lang="en-US" sz="2800" b="1" dirty="0"/>
              <a:t>11:05-11:20 – Jim McErlean</a:t>
            </a:r>
          </a:p>
          <a:p>
            <a:pPr marL="0" indent="0">
              <a:buNone/>
            </a:pPr>
            <a:r>
              <a:rPr lang="en-US" sz="2800" dirty="0"/>
              <a:t>MGA Program updates</a:t>
            </a:r>
          </a:p>
          <a:p>
            <a:pPr marL="0" indent="0">
              <a:buNone/>
            </a:pPr>
            <a:r>
              <a:rPr lang="en-US" sz="2800" dirty="0"/>
              <a:t>Streamlined Renewal Process</a:t>
            </a:r>
          </a:p>
          <a:p>
            <a:pPr marL="0" indent="0">
              <a:buNone/>
            </a:pPr>
            <a:r>
              <a:rPr lang="en-US" sz="2800" dirty="0"/>
              <a:t>Claims Insights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11:20 – 11:30 – Stuart Worthington – Workers Compensation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11:30  Q&amp;A</a:t>
            </a:r>
          </a:p>
          <a:p>
            <a:pPr marL="0" indent="0">
              <a:buNone/>
            </a:pPr>
            <a:r>
              <a:rPr lang="en-US" sz="2800" dirty="0"/>
              <a:t>In addition to Questions for Stu, please focus some Questions on coverage enhancements you’d like to see implemented in our Flagship MGA program</a:t>
            </a:r>
          </a:p>
          <a:p>
            <a:pPr indent="-457200"/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205AD180-0083-E0DA-11E8-5F6A2FDB2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449D21B-D597-BD00-9B74-D536CE6D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5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7F23-B090-DDEA-97DB-64453A3B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FLAGSHIP MGA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8A71F-3D07-D16A-799E-69168D83E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US" dirty="0"/>
              <a:t>Property Capacity - $45M </a:t>
            </a:r>
            <a:r>
              <a:rPr lang="en-US" b="1" i="1" dirty="0"/>
              <a:t>per location</a:t>
            </a:r>
          </a:p>
          <a:p>
            <a:pPr marL="95250" indent="0">
              <a:buNone/>
            </a:pPr>
            <a:endParaRPr lang="en-US" b="1" i="1" dirty="0"/>
          </a:p>
          <a:p>
            <a:pPr marL="95250" indent="0">
              <a:buNone/>
            </a:pPr>
            <a:r>
              <a:rPr lang="en-US" dirty="0"/>
              <a:t>Can Cannasure write Monoline Property – YES</a:t>
            </a:r>
          </a:p>
          <a:p>
            <a:r>
              <a:rPr lang="en-US" dirty="0"/>
              <a:t>	Not just in Michigan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US" dirty="0"/>
              <a:t>Does Cannasure offer Excess Casualty – YES</a:t>
            </a:r>
          </a:p>
          <a:p>
            <a:r>
              <a:rPr lang="en-US" dirty="0"/>
              <a:t>$5M Excess of $5M or $10M - $5M is only option	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US" dirty="0"/>
              <a:t>Does Cannasure offer Excess Property - YES</a:t>
            </a:r>
          </a:p>
          <a:p>
            <a:r>
              <a:rPr lang="en-US" dirty="0"/>
              <a:t>Recent placement was $20M </a:t>
            </a:r>
            <a:r>
              <a:rPr lang="en-US" dirty="0" err="1"/>
              <a:t>xs</a:t>
            </a:r>
            <a:r>
              <a:rPr lang="en-US" dirty="0"/>
              <a:t> $20M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743E63B-3DE2-7BF2-5C0E-9CF3E85A2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5A322EA-39F6-3DA3-0AF7-B699AB884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F04E-3B7F-63C8-7C92-A8A8E269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FLAGSHIP MGA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5A021-87CD-4C36-DCA4-1963B7546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US" dirty="0"/>
              <a:t>Does Cannasure write in the newest states of CT, MO, MD, MN, MS, NJ &amp; NY – YES</a:t>
            </a:r>
          </a:p>
          <a:p>
            <a:r>
              <a:rPr lang="en-US" dirty="0"/>
              <a:t>What’s next:  AL, LA &amp; OK (very selectively would be the key words in OK)</a:t>
            </a:r>
          </a:p>
          <a:p>
            <a:endParaRPr lang="en-US" dirty="0"/>
          </a:p>
          <a:p>
            <a:pPr marL="95250" indent="0">
              <a:buNone/>
            </a:pPr>
            <a:r>
              <a:rPr lang="en-US" dirty="0"/>
              <a:t>Assault &amp; Battery – absolute exclusion – NO</a:t>
            </a:r>
          </a:p>
          <a:p>
            <a:r>
              <a:rPr lang="en-US" dirty="0" err="1"/>
              <a:t>BuyBack</a:t>
            </a:r>
            <a:r>
              <a:rPr lang="en-US" dirty="0"/>
              <a:t> options available!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US" dirty="0"/>
              <a:t>Consumption Lounges?  YES</a:t>
            </a:r>
          </a:p>
          <a:p>
            <a:r>
              <a:rPr lang="en-US" dirty="0"/>
              <a:t>Initial coverage offering is Premises GL, not true Dram Shop Liability</a:t>
            </a:r>
          </a:p>
          <a:p>
            <a:pPr marL="95250" indent="0">
              <a:buNone/>
            </a:pP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5F756DB-09B4-A705-AE28-B8425713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6C4F56C-1F04-25F8-F87A-4855341D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3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33FC-F6E0-B8E9-B974-DD386C94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STREAMLINED RENEWAL PROCESS (</a:t>
            </a:r>
            <a:r>
              <a:rPr lang="en-US" sz="1400" dirty="0"/>
              <a:t>COMING SOON!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0EAB-A66E-6FE3-F1F9-9411D323A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US" dirty="0"/>
              <a:t>Currently in testing, plan is to solicit exposure basis changes, NO APP!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US" dirty="0"/>
              <a:t>Check on current locations, limits/exposures, A/I endorsements &amp; DONE!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US" dirty="0"/>
              <a:t>Full rollout planned on June renewals</a:t>
            </a:r>
          </a:p>
          <a:p>
            <a:pPr marL="95250" indent="0">
              <a:buNone/>
            </a:pPr>
            <a:endParaRPr lang="en-US" dirty="0"/>
          </a:p>
          <a:p>
            <a:pPr marL="95250" indent="0">
              <a:buNone/>
            </a:pPr>
            <a:r>
              <a:rPr lang="en-US" dirty="0"/>
              <a:t>Did we mention, we won’t be requiring a new business application on a renewal account, welcome to the (almost) standard market </a:t>
            </a:r>
            <a:r>
              <a:rPr lang="en-US"/>
              <a:t>of Cannabis!</a:t>
            </a:r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68BE677-0174-3B82-5C5A-DBD21D969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8FB283F-80FA-C617-78AC-EFD7AD706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38C0D-08EB-0EA6-E77F-954B83A1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Cannabis Claim Trends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9B48E-735B-A635-27A8-70774B9C9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One insurance company’s experience over 5 years 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4CDDB-DF4A-746F-32AD-9D5123084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70658"/>
            <a:ext cx="9410229" cy="212913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CB02A9B-93A5-AC6B-86A3-D65EAF565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DF4862A-9EAC-9432-5F6B-F6BD272E4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1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8231-1D35-4314-9EA9-15CFC8BE9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Assault &amp; Battery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09A47-462A-414D-9433-937F29812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indent="0">
              <a:buNone/>
            </a:pPr>
            <a:r>
              <a:rPr lang="en-US" dirty="0"/>
              <a:t>Incident:  Patron assaulted in parking lot by unknown assailants </a:t>
            </a:r>
          </a:p>
          <a:p>
            <a:r>
              <a:rPr lang="en-US" dirty="0"/>
              <a:t>Injury claim brought against insured dispensary</a:t>
            </a:r>
          </a:p>
          <a:p>
            <a:r>
              <a:rPr lang="en-US" dirty="0"/>
              <a:t>Policy details and coverages? </a:t>
            </a:r>
          </a:p>
          <a:p>
            <a:r>
              <a:rPr lang="en-US" dirty="0"/>
              <a:t>Coverage issues? – </a:t>
            </a:r>
            <a:r>
              <a:rPr lang="en-US" b="1" dirty="0"/>
              <a:t>Exclusion, Limited A/B Coverage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Outcome: provided coverage and paid compromise settlement</a:t>
            </a:r>
          </a:p>
          <a:p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957B261-EB9E-73E1-9F76-7964F255F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9E816B1A-8233-7AFC-2B70-D09F8DBEE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78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3285-458C-4DA0-9803-0814801A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Assault &amp; Battery Exclusionary Endorsement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8D507A1-60D5-76DD-6FFC-996DA6D9E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553" y="1458913"/>
            <a:ext cx="5759931" cy="4318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8FF2B5F-5C13-5CBB-E668-1A87F2CE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C73B7BD-E4FC-40FF-FB96-5D16B10F9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4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36B3-B295-42EA-AB71-E04CDAA8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Assault &amp; Battery Limited Coverage Endorsement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7E8BBC4-0FFB-6D51-ED02-BE8347E88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5431" y="1458913"/>
            <a:ext cx="5912176" cy="43180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879BDCA-98EE-B862-FDCE-F516C893D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20" y="5804678"/>
            <a:ext cx="1640309" cy="925134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32BD5F9-3D67-0350-6164-FAADBE654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8915" y="5887396"/>
            <a:ext cx="1454511" cy="8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111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annasure">
      <a:dk1>
        <a:srgbClr val="003F5F"/>
      </a:dk1>
      <a:lt1>
        <a:srgbClr val="FFFFFF"/>
      </a:lt1>
      <a:dk2>
        <a:srgbClr val="00A3E0"/>
      </a:dk2>
      <a:lt2>
        <a:srgbClr val="011669"/>
      </a:lt2>
      <a:accent1>
        <a:srgbClr val="97C93D"/>
      </a:accent1>
      <a:accent2>
        <a:srgbClr val="F26729"/>
      </a:accent2>
      <a:accent3>
        <a:srgbClr val="75868F"/>
      </a:accent3>
      <a:accent4>
        <a:srgbClr val="A2BAC3"/>
      </a:accent4>
      <a:accent5>
        <a:srgbClr val="95D3E9"/>
      </a:accent5>
      <a:accent6>
        <a:srgbClr val="5F4876"/>
      </a:accent6>
      <a:hlink>
        <a:srgbClr val="011669"/>
      </a:hlink>
      <a:folHlink>
        <a:srgbClr val="0088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7577</TotalTime>
  <Words>651</Words>
  <Application>Microsoft Macintosh PowerPoint</Application>
  <PresentationFormat>Widescreen</PresentationFormat>
  <Paragraphs>111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Libre Franklin</vt:lpstr>
      <vt:lpstr>Libre Franklin Medium</vt:lpstr>
      <vt:lpstr>Arial</vt:lpstr>
      <vt:lpstr>Calibri</vt:lpstr>
      <vt:lpstr>Wingdings</vt:lpstr>
      <vt:lpstr>1_Office Theme</vt:lpstr>
      <vt:lpstr>March Webinar on Extremely Exciting Topics</vt:lpstr>
      <vt:lpstr>Agenda</vt:lpstr>
      <vt:lpstr>FLAGSHIP MGA PROGRAM</vt:lpstr>
      <vt:lpstr>FLAGSHIP MGA PROGRAM</vt:lpstr>
      <vt:lpstr>STREAMLINED RENEWAL PROCESS (COMING SOON!)</vt:lpstr>
      <vt:lpstr> Cannabis Claim Trends </vt:lpstr>
      <vt:lpstr>Assault &amp; Battery</vt:lpstr>
      <vt:lpstr>Assault &amp; Battery Exclusionary Endorsement</vt:lpstr>
      <vt:lpstr>Assault &amp; Battery Limited Coverage Endorsement</vt:lpstr>
      <vt:lpstr>Theft &amp; Protective Safeguard(s)</vt:lpstr>
      <vt:lpstr>Photo of locked display case</vt:lpstr>
      <vt:lpstr> Safe Warranty</vt:lpstr>
      <vt:lpstr>Protective Safeguards</vt:lpstr>
      <vt:lpstr>Grow Lamp Failures </vt:lpstr>
      <vt:lpstr>CLAIMS – Grow Lamp Failures </vt:lpstr>
      <vt:lpstr>Benchmark Work Comp:  a discussion w/ Stuart Worthington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The webinar will begin shortly.   SPECIALTY COVERAGES OVERVIEW</dc:title>
  <dc:creator>Kieran O'Rourke</dc:creator>
  <cp:lastModifiedBy>Sawka, Grace M</cp:lastModifiedBy>
  <cp:revision>45</cp:revision>
  <cp:lastPrinted>2022-07-27T13:49:33Z</cp:lastPrinted>
  <dcterms:created xsi:type="dcterms:W3CDTF">2020-06-18T15:47:04Z</dcterms:created>
  <dcterms:modified xsi:type="dcterms:W3CDTF">2023-03-08T18:46:09Z</dcterms:modified>
</cp:coreProperties>
</file>